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DFF4"/>
    <a:srgbClr val="4D4D4D"/>
    <a:srgbClr val="008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86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7722-7F64-449C-B2DC-810A6A7EEF47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DDF-5658-43BA-A075-E74C7B604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7722-7F64-449C-B2DC-810A6A7EEF47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DDF-5658-43BA-A075-E74C7B604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7722-7F64-449C-B2DC-810A6A7EEF47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DDF-5658-43BA-A075-E74C7B604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7722-7F64-449C-B2DC-810A6A7EEF47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DDF-5658-43BA-A075-E74C7B604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7722-7F64-449C-B2DC-810A6A7EEF47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DDF-5658-43BA-A075-E74C7B604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7722-7F64-449C-B2DC-810A6A7EEF47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DDF-5658-43BA-A075-E74C7B604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7722-7F64-449C-B2DC-810A6A7EEF47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DDF-5658-43BA-A075-E74C7B604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7722-7F64-449C-B2DC-810A6A7EEF47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DDF-5658-43BA-A075-E74C7B604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7722-7F64-449C-B2DC-810A6A7EEF47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DDF-5658-43BA-A075-E74C7B604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7722-7F64-449C-B2DC-810A6A7EEF47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DDF-5658-43BA-A075-E74C7B604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7722-7F64-449C-B2DC-810A6A7EEF47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02DDF-5658-43BA-A075-E74C7B604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F7722-7F64-449C-B2DC-810A6A7EEF47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02DDF-5658-43BA-A075-E74C7B6040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1607027" y="632520"/>
            <a:ext cx="3618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solidFill>
                  <a:srgbClr val="42DFF4"/>
                </a:solidFill>
                <a:latin typeface="Dax-Regular" pitchFamily="2" charset="0"/>
                <a:cs typeface="Leelawadee" pitchFamily="34" charset="-34"/>
              </a:rPr>
              <a:t>Gorra Técnica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" name="23 Rectángulo"/>
          <p:cNvSpPr/>
          <p:nvPr/>
        </p:nvSpPr>
        <p:spPr>
          <a:xfrm>
            <a:off x="116632" y="8697416"/>
            <a:ext cx="67413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Dax" pitchFamily="2" charset="0"/>
                <a:cs typeface="Leelawadee" pitchFamily="34" charset="-34"/>
              </a:rPr>
              <a:t>Textil limpio de nueva generación, con garantía de calidad acreditada. 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98488" y="2982357"/>
            <a:ext cx="396044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000" b="1" dirty="0">
                <a:solidFill>
                  <a:srgbClr val="42DFF4"/>
                </a:solidFill>
                <a:latin typeface="Dax" pitchFamily="2" charset="0"/>
                <a:ea typeface="Calibri" pitchFamily="34" charset="0"/>
                <a:cs typeface="Leelawadee" pitchFamily="34" charset="-34"/>
              </a:rPr>
              <a:t>Características técnicas del tejido:</a:t>
            </a:r>
          </a:p>
          <a:p>
            <a:pPr marL="182563" lvl="0" indent="-90488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1000" dirty="0">
                <a:latin typeface="Dax" pitchFamily="2" charset="0"/>
                <a:ea typeface="Calibri" pitchFamily="34" charset="0"/>
                <a:cs typeface="Leelawadee" pitchFamily="34" charset="-34"/>
              </a:rPr>
              <a:t>Muy baja emisión de partículas</a:t>
            </a:r>
          </a:p>
          <a:p>
            <a:pPr marL="182563" lvl="0" indent="-90488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1000" dirty="0">
                <a:latin typeface="Dax" pitchFamily="2" charset="0"/>
                <a:ea typeface="Calibri" pitchFamily="34" charset="0"/>
                <a:cs typeface="Leelawadee" pitchFamily="34" charset="-34"/>
              </a:rPr>
              <a:t>Barrera a la penetración de materia particulada y bacterias.</a:t>
            </a:r>
          </a:p>
          <a:p>
            <a:pPr marL="182563" indent="-90488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1000" dirty="0">
                <a:latin typeface="Dax" pitchFamily="2" charset="0"/>
                <a:ea typeface="Calibri" pitchFamily="34" charset="0"/>
                <a:cs typeface="Leelawadee" pitchFamily="34" charset="-34"/>
              </a:rPr>
              <a:t>Hidrófilo</a:t>
            </a:r>
          </a:p>
          <a:p>
            <a:pPr marL="182563" marR="0" lvl="0" indent="-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x" pitchFamily="2" charset="0"/>
              <a:cs typeface="Leelawadee" pitchFamily="34" charset="-34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solidFill>
                  <a:srgbClr val="42DFF4"/>
                </a:solidFill>
                <a:latin typeface="Dax" pitchFamily="2" charset="0"/>
                <a:ea typeface="Calibri" pitchFamily="34" charset="0"/>
                <a:cs typeface="Leelawadee" pitchFamily="34" charset="-34"/>
              </a:rPr>
              <a:t>Beneficios de la prenda</a:t>
            </a:r>
          </a:p>
          <a:p>
            <a:pPr marL="182563" lvl="0" indent="-90488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x" pitchFamily="2" charset="0"/>
                <a:ea typeface="Calibri" pitchFamily="34" charset="0"/>
                <a:cs typeface="Leelawadee" pitchFamily="34" charset="-34"/>
              </a:rPr>
              <a:t>Ligera</a:t>
            </a:r>
          </a:p>
          <a:p>
            <a:pPr marL="182563" lvl="0" indent="-90488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x" pitchFamily="2" charset="0"/>
                <a:ea typeface="Calibri" pitchFamily="34" charset="0"/>
                <a:cs typeface="Leelawadee" pitchFamily="34" charset="-34"/>
              </a:rPr>
              <a:t>Transpirable </a:t>
            </a:r>
          </a:p>
          <a:p>
            <a:pPr marL="182563" lvl="0" indent="-90488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x" pitchFamily="2" charset="0"/>
                <a:ea typeface="Calibri" pitchFamily="34" charset="0"/>
                <a:cs typeface="Leelawadee" pitchFamily="34" charset="-34"/>
              </a:rPr>
              <a:t>Resistente</a:t>
            </a:r>
          </a:p>
          <a:p>
            <a:pPr marL="182563" lvl="0" indent="-90488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x" pitchFamily="2" charset="0"/>
                <a:ea typeface="Calibri" pitchFamily="34" charset="0"/>
                <a:cs typeface="Leelawadee" pitchFamily="34" charset="-34"/>
              </a:rPr>
              <a:t>Confortable</a:t>
            </a:r>
          </a:p>
          <a:p>
            <a:pPr marL="182563" lvl="0" indent="-90488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x" pitchFamily="2" charset="0"/>
                <a:ea typeface="Calibri" pitchFamily="34" charset="0"/>
                <a:cs typeface="Leelawadee" pitchFamily="34" charset="-34"/>
              </a:rPr>
              <a:t>Esterilizable </a:t>
            </a:r>
          </a:p>
          <a:p>
            <a:pPr marL="182563" lvl="0" indent="-90488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1000" dirty="0">
                <a:latin typeface="Dax" pitchFamily="2" charset="0"/>
                <a:cs typeface="Leelawadee" pitchFamily="34" charset="-34"/>
              </a:rPr>
              <a:t>Extraordinaria durabilidad</a:t>
            </a:r>
          </a:p>
          <a:p>
            <a:pPr marL="182563" lvl="0" indent="-90488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x" pitchFamily="2" charset="0"/>
                <a:cs typeface="Leelawadee" pitchFamily="34" charset="-34"/>
              </a:rPr>
              <a:t>Fácil</a:t>
            </a:r>
            <a:r>
              <a:rPr kumimoji="0" lang="es-E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Dax" pitchFamily="2" charset="0"/>
                <a:cs typeface="Leelawadee" pitchFamily="34" charset="-34"/>
              </a:rPr>
              <a:t> mantenimiento</a:t>
            </a:r>
          </a:p>
          <a:p>
            <a:pPr marL="182563" lvl="0" indent="-90488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1000" baseline="0" dirty="0">
                <a:latin typeface="Dax" pitchFamily="2" charset="0"/>
                <a:cs typeface="Leelawadee" pitchFamily="34" charset="-34"/>
              </a:rPr>
              <a:t>Ergonómica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x" pitchFamily="2" charset="0"/>
              <a:cs typeface="Leelawadee" pitchFamily="34" charset="-34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000" b="1" u="sng" dirty="0">
              <a:solidFill>
                <a:srgbClr val="00807A"/>
              </a:solidFill>
              <a:latin typeface="Dax" pitchFamily="2" charset="0"/>
              <a:ea typeface="Calibri" pitchFamily="34" charset="0"/>
              <a:cs typeface="Leelawadee" pitchFamily="34" charset="-34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000" b="1" dirty="0">
                <a:solidFill>
                  <a:srgbClr val="42DFF4"/>
                </a:solidFill>
                <a:latin typeface="Dax" pitchFamily="2" charset="0"/>
                <a:ea typeface="Calibri" pitchFamily="34" charset="0"/>
                <a:cs typeface="Leelawadee" pitchFamily="34" charset="-34"/>
              </a:rPr>
              <a:t>Descripción del modelo</a:t>
            </a:r>
            <a:endParaRPr kumimoji="0" lang="es-ES" sz="1000" b="0" i="0" strike="noStrike" cap="none" normalizeH="0" baseline="0" dirty="0">
              <a:ln>
                <a:noFill/>
              </a:ln>
              <a:solidFill>
                <a:srgbClr val="42DFF4"/>
              </a:solidFill>
              <a:effectLst/>
              <a:latin typeface="Dax" pitchFamily="2" charset="0"/>
              <a:cs typeface="Leelawadee" pitchFamily="34" charset="-34"/>
            </a:endParaRPr>
          </a:p>
          <a:p>
            <a:pPr marL="182563" marR="0" lvl="0" indent="-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x" pitchFamily="2" charset="0"/>
                <a:ea typeface="Calibri" pitchFamily="34" charset="0"/>
                <a:cs typeface="Leelawadee" pitchFamily="34" charset="-34"/>
              </a:rPr>
              <a:t>Gorra de </a:t>
            </a:r>
            <a:r>
              <a:rPr lang="es-ES" sz="1000" dirty="0">
                <a:latin typeface="Dax" pitchFamily="2" charset="0"/>
                <a:ea typeface="Calibri" pitchFamily="34" charset="0"/>
                <a:cs typeface="Leelawadee" pitchFamily="34" charset="-34"/>
              </a:rPr>
              <a:t>visera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x" pitchFamily="2" charset="0"/>
              <a:cs typeface="Leelawadee" pitchFamily="34" charset="-34"/>
            </a:endParaRPr>
          </a:p>
          <a:p>
            <a:pPr marL="182563" marR="0" lvl="0" indent="-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x" pitchFamily="2" charset="0"/>
                <a:ea typeface="Calibri" pitchFamily="34" charset="0"/>
                <a:cs typeface="Leelawadee" pitchFamily="34" charset="-34"/>
              </a:rPr>
              <a:t>Costuras reforzadas y limpias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x" pitchFamily="2" charset="0"/>
              <a:cs typeface="Leelawadee" pitchFamily="34" charset="-34"/>
            </a:endParaRPr>
          </a:p>
          <a:p>
            <a:pPr marL="182563" marR="0" lvl="0" indent="-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x" pitchFamily="2" charset="0"/>
                <a:ea typeface="Calibri" pitchFamily="34" charset="0"/>
                <a:cs typeface="Leelawadee" pitchFamily="34" charset="-34"/>
              </a:rPr>
              <a:t>Hilo libre de partículas</a:t>
            </a:r>
          </a:p>
          <a:p>
            <a:pPr marL="182563" lvl="0" indent="-90488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1000" dirty="0">
                <a:latin typeface="Dax" pitchFamily="2" charset="0"/>
                <a:ea typeface="Calibri" pitchFamily="34" charset="0"/>
                <a:cs typeface="Leelawadee" pitchFamily="34" charset="-34"/>
              </a:rPr>
              <a:t>Talla única con opción a ajustes según cliente</a:t>
            </a:r>
          </a:p>
          <a:p>
            <a:pPr marL="182563" marR="0" lvl="0" indent="-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s-ES" sz="1000" dirty="0">
              <a:latin typeface="Dax" pitchFamily="2" charset="0"/>
              <a:ea typeface="Calibri" pitchFamily="34" charset="0"/>
              <a:cs typeface="Leelawadee" pitchFamily="34" charset="-34"/>
            </a:endParaRPr>
          </a:p>
          <a:p>
            <a:pPr marR="0" lvl="0" indent="-90488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sz="1000" b="1" dirty="0">
                <a:solidFill>
                  <a:srgbClr val="42DFF4"/>
                </a:solidFill>
                <a:latin typeface="Dax" pitchFamily="2" charset="0"/>
                <a:ea typeface="Calibri" pitchFamily="34" charset="0"/>
                <a:cs typeface="Leelawadee" pitchFamily="34" charset="-34"/>
              </a:rPr>
              <a:t>Cumple las siguientes normativas:</a:t>
            </a:r>
          </a:p>
        </p:txBody>
      </p:sp>
      <p:pic>
        <p:nvPicPr>
          <p:cNvPr id="21" name="Picture 2" descr="Imagen relacionada"/>
          <p:cNvPicPr>
            <a:picLocks noChangeAspect="1" noChangeArrowheads="1"/>
          </p:cNvPicPr>
          <p:nvPr/>
        </p:nvPicPr>
        <p:blipFill>
          <a:blip r:embed="rId2" cstate="print"/>
          <a:srcRect l="8400" t="28350" r="7601" b="29126"/>
          <a:stretch>
            <a:fillRect/>
          </a:stretch>
        </p:blipFill>
        <p:spPr bwMode="auto">
          <a:xfrm>
            <a:off x="3212976" y="8247929"/>
            <a:ext cx="1704190" cy="438220"/>
          </a:xfrm>
          <a:prstGeom prst="rect">
            <a:avLst/>
          </a:prstGeom>
          <a:noFill/>
        </p:spPr>
      </p:pic>
      <p:sp>
        <p:nvSpPr>
          <p:cNvPr id="22" name="21 Rectángulo"/>
          <p:cNvSpPr/>
          <p:nvPr/>
        </p:nvSpPr>
        <p:spPr>
          <a:xfrm>
            <a:off x="2060848" y="8297306"/>
            <a:ext cx="1117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Dax" pitchFamily="2" charset="0"/>
              </a:rPr>
              <a:t>Licencia Sanitaria </a:t>
            </a:r>
          </a:p>
          <a:p>
            <a:pPr algn="ctr"/>
            <a:r>
              <a:rPr lang="es-ES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Dax" pitchFamily="2" charset="0"/>
              </a:rPr>
              <a:t>nº 5765-PS</a:t>
            </a:r>
          </a:p>
        </p:txBody>
      </p:sp>
      <p:pic>
        <p:nvPicPr>
          <p:cNvPr id="2050" name="Picture 2" descr="H:\3. MARKETING\2. Fotos\0. Fotos productos\34. GORROS\GORRO\GORRO_SARTEC_BLANCO.png"/>
          <p:cNvPicPr>
            <a:picLocks noChangeAspect="1" noChangeArrowheads="1"/>
          </p:cNvPicPr>
          <p:nvPr/>
        </p:nvPicPr>
        <p:blipFill>
          <a:blip r:embed="rId3" cstate="print"/>
          <a:srcRect l="22752" t="17123" r="5240" b="34361"/>
          <a:stretch>
            <a:fillRect/>
          </a:stretch>
        </p:blipFill>
        <p:spPr bwMode="auto">
          <a:xfrm>
            <a:off x="7677472" y="2773766"/>
            <a:ext cx="2592288" cy="2448272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398488" y="1568624"/>
            <a:ext cx="3429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u="sng" dirty="0">
                <a:solidFill>
                  <a:srgbClr val="42DFF4"/>
                </a:solidFill>
                <a:latin typeface="Dax" pitchFamily="2" charset="0"/>
                <a:ea typeface="Calibri" pitchFamily="34" charset="0"/>
                <a:cs typeface="Leelawadee" pitchFamily="34" charset="-34"/>
              </a:rPr>
              <a:t>ESPECIFICACIONES TÉCNICAS DEL TEJIDO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-127000" y="8913440"/>
            <a:ext cx="7101408" cy="1152128"/>
          </a:xfrm>
          <a:prstGeom prst="rect">
            <a:avLst/>
          </a:prstGeom>
          <a:solidFill>
            <a:srgbClr val="42D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Dax" pitchFamily="2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32656" y="8985448"/>
            <a:ext cx="15231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>
                <a:solidFill>
                  <a:schemeClr val="bg1"/>
                </a:solidFill>
                <a:latin typeface="Dax" pitchFamily="2" charset="0"/>
                <a:cs typeface="Leelawadee" pitchFamily="34" charset="-34"/>
              </a:rPr>
              <a:t>Technotex S,A</a:t>
            </a:r>
          </a:p>
          <a:p>
            <a:r>
              <a:rPr lang="es-ES" sz="1050" dirty="0" err="1">
                <a:solidFill>
                  <a:schemeClr val="bg1"/>
                </a:solidFill>
                <a:latin typeface="Dax" pitchFamily="2" charset="0"/>
                <a:cs typeface="Leelawadee" pitchFamily="34" charset="-34"/>
              </a:rPr>
              <a:t>Camí</a:t>
            </a:r>
            <a:r>
              <a:rPr lang="es-ES" sz="1050" dirty="0">
                <a:solidFill>
                  <a:schemeClr val="bg1"/>
                </a:solidFill>
                <a:latin typeface="Dax" pitchFamily="2" charset="0"/>
                <a:cs typeface="Leelawadee" pitchFamily="34" charset="-34"/>
              </a:rPr>
              <a:t> de Sant Muç 11-13</a:t>
            </a:r>
          </a:p>
          <a:p>
            <a:r>
              <a:rPr lang="es-ES" sz="1050" dirty="0">
                <a:solidFill>
                  <a:schemeClr val="bg1"/>
                </a:solidFill>
                <a:latin typeface="Dax" pitchFamily="2" charset="0"/>
                <a:cs typeface="Leelawadee" pitchFamily="34" charset="-34"/>
              </a:rPr>
              <a:t>08191 Rubí, Barcelona</a:t>
            </a:r>
          </a:p>
          <a:p>
            <a:r>
              <a:rPr lang="es-ES" sz="1050" dirty="0">
                <a:solidFill>
                  <a:schemeClr val="bg1"/>
                </a:solidFill>
                <a:latin typeface="Dax" pitchFamily="2" charset="0"/>
                <a:cs typeface="Leelawadee" pitchFamily="34" charset="-34"/>
              </a:rPr>
              <a:t>www.technotex.es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-127000" y="0"/>
            <a:ext cx="7101408" cy="488504"/>
          </a:xfrm>
          <a:prstGeom prst="rect">
            <a:avLst/>
          </a:prstGeom>
          <a:solidFill>
            <a:srgbClr val="42D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Dax" pitchFamily="2" charset="0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250523"/>
              </p:ext>
            </p:extLst>
          </p:nvPr>
        </p:nvGraphicFramePr>
        <p:xfrm>
          <a:off x="470496" y="1990976"/>
          <a:ext cx="3868595" cy="782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4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608">
                <a:tc>
                  <a:txBody>
                    <a:bodyPr/>
                    <a:lstStyle/>
                    <a:p>
                      <a:r>
                        <a:rPr kumimoji="0" lang="es-E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Tejido</a:t>
                      </a:r>
                      <a:endParaRPr lang="es-ES" sz="1000" dirty="0">
                        <a:solidFill>
                          <a:schemeClr val="bg1"/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46800" marR="46800" marT="18000" marB="1800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s-ES" sz="10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Sartec</a:t>
                      </a:r>
                      <a:r>
                        <a:rPr kumimoji="0" lang="es-E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 + rejilla</a:t>
                      </a:r>
                      <a:endParaRPr lang="es-E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46800" marR="46800" marT="18000" marB="18000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608">
                <a:tc>
                  <a:txBody>
                    <a:bodyPr/>
                    <a:lstStyle/>
                    <a:p>
                      <a:pPr marL="0" lvl="1" indent="0"/>
                      <a:r>
                        <a:rPr kumimoji="0" lang="es-E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Tipo de hilatura</a:t>
                      </a:r>
                      <a:endParaRPr lang="es-ES" sz="1000" dirty="0">
                        <a:solidFill>
                          <a:schemeClr val="bg1"/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46800" marR="46800" marT="18000" marB="1800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ea typeface="Calibri" pitchFamily="34" charset="0"/>
                          <a:cs typeface="Leelawadee" pitchFamily="34" charset="-34"/>
                        </a:rPr>
                        <a:t>Poliéster multifilamento hidrófilo</a:t>
                      </a:r>
                      <a:endParaRPr lang="es-E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46800" marR="46800" marT="18000" marB="18000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995">
                <a:tc>
                  <a:txBody>
                    <a:bodyPr/>
                    <a:lstStyle/>
                    <a:p>
                      <a:r>
                        <a:rPr kumimoji="0" lang="es-E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Composición</a:t>
                      </a:r>
                      <a:endParaRPr lang="es-ES" sz="1000" dirty="0">
                        <a:solidFill>
                          <a:schemeClr val="bg1"/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46800" marR="46800" marT="18000" marB="1800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ea typeface="Calibri" pitchFamily="34" charset="0"/>
                          <a:cs typeface="Leelawadee" pitchFamily="34" charset="-34"/>
                        </a:rPr>
                        <a:t>100% poliéster </a:t>
                      </a:r>
                      <a:endParaRPr kumimoji="0" lang="es-E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46800" marR="46800" marT="18000" marB="18000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95">
                <a:tc>
                  <a:txBody>
                    <a:bodyPr/>
                    <a:lstStyle/>
                    <a:p>
                      <a:r>
                        <a:rPr kumimoji="0" lang="es-E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Peso</a:t>
                      </a:r>
                      <a:endParaRPr lang="es-ES" sz="1000" dirty="0">
                        <a:solidFill>
                          <a:schemeClr val="bg1"/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46800" marR="46800" marT="18000" marB="1800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ea typeface="Calibri" pitchFamily="34" charset="0"/>
                          <a:cs typeface="Leelawadee" pitchFamily="34" charset="-34"/>
                        </a:rPr>
                        <a:t>149 g/m</a:t>
                      </a:r>
                      <a:r>
                        <a:rPr kumimoji="0" lang="es-ES" sz="1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ea typeface="Calibri" pitchFamily="34" charset="0"/>
                          <a:cs typeface="Leelawadee" pitchFamily="34" charset="-34"/>
                        </a:rPr>
                        <a:t>2</a:t>
                      </a:r>
                      <a:endParaRPr kumimoji="0" lang="es-E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46800" marR="46800" marT="18000" marB="18000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402301"/>
              </p:ext>
            </p:extLst>
          </p:nvPr>
        </p:nvGraphicFramePr>
        <p:xfrm>
          <a:off x="548680" y="6587098"/>
          <a:ext cx="5832648" cy="1609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608">
                <a:tc>
                  <a:txBody>
                    <a:bodyPr/>
                    <a:lstStyle/>
                    <a:p>
                      <a:r>
                        <a:rPr kumimoji="0" lang="es-E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ASTM F51</a:t>
                      </a:r>
                      <a:endParaRPr lang="es-ES" sz="1000" dirty="0">
                        <a:solidFill>
                          <a:schemeClr val="bg1"/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Dax-Regular" pitchFamily="2" charset="0"/>
                          <a:cs typeface="Leelawadee" pitchFamily="34" charset="-34"/>
                        </a:rPr>
                        <a:t>Partículas</a:t>
                      </a:r>
                      <a:r>
                        <a:rPr lang="es-ES" sz="10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Dax-Regular" pitchFamily="2" charset="0"/>
                          <a:cs typeface="Leelawadee" pitchFamily="34" charset="-34"/>
                        </a:rPr>
                        <a:t> contaminantes - Salas blancas</a:t>
                      </a:r>
                      <a:endParaRPr lang="es-ES" sz="1000" b="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90000" marR="90000" marT="18000" marB="18000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95">
                <a:tc>
                  <a:txBody>
                    <a:bodyPr/>
                    <a:lstStyle/>
                    <a:p>
                      <a:r>
                        <a:rPr kumimoji="0" lang="es-E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EN 31092</a:t>
                      </a:r>
                      <a:endParaRPr lang="es-ES" sz="1000" dirty="0">
                        <a:solidFill>
                          <a:schemeClr val="bg1"/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Alta transpirabilidad y confort – Test de resistencia al vapor de agua</a:t>
                      </a:r>
                      <a:endParaRPr kumimoji="0" lang="es-E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90000" marR="90000" marT="18000" marB="18000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995">
                <a:tc>
                  <a:txBody>
                    <a:bodyPr/>
                    <a:lstStyle/>
                    <a:p>
                      <a:r>
                        <a:rPr kumimoji="0" lang="es-E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EN 11737-1</a:t>
                      </a:r>
                      <a:endParaRPr lang="es-ES" sz="1000" dirty="0">
                        <a:solidFill>
                          <a:schemeClr val="bg1"/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Limpieza microbiana</a:t>
                      </a:r>
                      <a:endParaRPr kumimoji="0" lang="es-E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90000" marR="90000" marT="18000" marB="18000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95">
                <a:tc>
                  <a:txBody>
                    <a:bodyPr/>
                    <a:lstStyle/>
                    <a:p>
                      <a:r>
                        <a:rPr kumimoji="0" lang="es-E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ISO 22612</a:t>
                      </a:r>
                      <a:endParaRPr lang="es-ES" sz="1000" dirty="0">
                        <a:solidFill>
                          <a:schemeClr val="bg1"/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Resistencia a la penetración microbiana </a:t>
                      </a:r>
                      <a:endParaRPr kumimoji="0" lang="es-E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90000" marR="90000" marT="18000" marB="18000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995">
                <a:tc>
                  <a:txBody>
                    <a:bodyPr/>
                    <a:lstStyle/>
                    <a:p>
                      <a:r>
                        <a:rPr kumimoji="0" lang="es-E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ISO 9073-10</a:t>
                      </a:r>
                      <a:endParaRPr lang="es-ES" sz="1000" dirty="0">
                        <a:solidFill>
                          <a:schemeClr val="bg1"/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Emisión de partículas y materia particulada (</a:t>
                      </a:r>
                      <a:r>
                        <a:rPr kumimoji="0" lang="es-E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linting</a:t>
                      </a: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)</a:t>
                      </a:r>
                      <a:endParaRPr kumimoji="0" lang="es-E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90000" marR="90000" marT="18000" marB="18000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995">
                <a:tc>
                  <a:txBody>
                    <a:bodyPr/>
                    <a:lstStyle/>
                    <a:p>
                      <a:r>
                        <a:rPr kumimoji="0" lang="es-E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Dax-Regular" pitchFamily="2" charset="0"/>
                          <a:cs typeface="Leelawadee" pitchFamily="34" charset="-34"/>
                        </a:rPr>
                        <a:t>ISO 10993</a:t>
                      </a:r>
                      <a:endParaRPr lang="es-ES" sz="1000" dirty="0">
                        <a:solidFill>
                          <a:schemeClr val="bg1"/>
                        </a:solidFill>
                        <a:latin typeface="Dax-Regular" pitchFamily="2" charset="0"/>
                        <a:cs typeface="Leelawadee" pitchFamily="34" charset="-34"/>
                      </a:endParaRPr>
                    </a:p>
                  </a:txBody>
                  <a:tcPr marL="90000" marR="90000" marT="18000" marB="1800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ea typeface="+mn-ea"/>
                          <a:cs typeface="Leelawadee" pitchFamily="34" charset="-34"/>
                        </a:rPr>
                        <a:t>Citotoxicidad</a:t>
                      </a:r>
                    </a:p>
                  </a:txBody>
                  <a:tcPr marL="90000" marR="90000" marT="18000" marB="18000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9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s-ES" sz="10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Dax-Regular" pitchFamily="2" charset="0"/>
                          <a:ea typeface="+mn-ea"/>
                          <a:cs typeface="Leelawadee" pitchFamily="34" charset="-34"/>
                        </a:rPr>
                        <a:t>ISO 13938</a:t>
                      </a:r>
                    </a:p>
                  </a:txBody>
                  <a:tcPr marL="90000" marR="90000" marT="18000" marB="1800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ea typeface="+mn-ea"/>
                          <a:cs typeface="Leelawadee" pitchFamily="34" charset="-34"/>
                        </a:rPr>
                        <a:t>Resistencia al reventamiento</a:t>
                      </a:r>
                    </a:p>
                  </a:txBody>
                  <a:tcPr marL="90000" marR="90000" marT="18000" marB="18000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9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s-ES" sz="10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Dax-Regular" pitchFamily="2" charset="0"/>
                          <a:ea typeface="+mn-ea"/>
                          <a:cs typeface="Leelawadee" pitchFamily="34" charset="-34"/>
                        </a:rPr>
                        <a:t>EN- 29073</a:t>
                      </a:r>
                    </a:p>
                  </a:txBody>
                  <a:tcPr marL="90000" marR="90000" marT="18000" marB="1800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s-ES" sz="10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Dax-Regular" pitchFamily="2" charset="0"/>
                          <a:ea typeface="+mn-ea"/>
                          <a:cs typeface="Leelawadee" pitchFamily="34" charset="-34"/>
                        </a:rPr>
                        <a:t>Resistencia a la tracción</a:t>
                      </a:r>
                    </a:p>
                  </a:txBody>
                  <a:tcPr marL="90000" marR="90000" marT="18000" marB="18000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9" name="28 Imagen" descr="Técnica Blanc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3563" y="9091274"/>
            <a:ext cx="2117271" cy="648072"/>
          </a:xfrm>
          <a:prstGeom prst="rect">
            <a:avLst/>
          </a:prstGeom>
        </p:spPr>
      </p:pic>
      <p:pic>
        <p:nvPicPr>
          <p:cNvPr id="3" name="Imagen 2" descr="Imagen que contiene oscuro, vistiendo, naranja, sombrero&#10;&#10;Descripción generada automáticamente">
            <a:extLst>
              <a:ext uri="{FF2B5EF4-FFF2-40B4-BE49-F238E27FC236}">
                <a16:creationId xmlns:a16="http://schemas.microsoft.com/office/drawing/2014/main" id="{80BDF29F-8B7A-995C-D2FF-E026BD1CC4B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70" b="26370"/>
          <a:stretch/>
        </p:blipFill>
        <p:spPr>
          <a:xfrm>
            <a:off x="3847943" y="3257894"/>
            <a:ext cx="2934042" cy="1848294"/>
          </a:xfrm>
          <a:prstGeom prst="rect">
            <a:avLst/>
          </a:prstGeom>
        </p:spPr>
      </p:pic>
      <p:pic>
        <p:nvPicPr>
          <p:cNvPr id="5" name="Imagen 4" descr="Imagen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1AEED074-1B2A-0973-2FD5-1561AF804A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781" y="4342721"/>
            <a:ext cx="1638366" cy="2183872"/>
          </a:xfrm>
          <a:prstGeom prst="rect">
            <a:avLst/>
          </a:prstGeom>
        </p:spPr>
      </p:pic>
      <p:pic>
        <p:nvPicPr>
          <p:cNvPr id="7" name="Imagen 6" descr="Imagen que contiene oscuro, vistiendo, naranja, sombrero&#10;&#10;Descripción generada automáticamente">
            <a:extLst>
              <a:ext uri="{FF2B5EF4-FFF2-40B4-BE49-F238E27FC236}">
                <a16:creationId xmlns:a16="http://schemas.microsoft.com/office/drawing/2014/main" id="{66E94751-BF55-FAAB-0738-9F4017ADE78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781" y="4492721"/>
            <a:ext cx="1638366" cy="2183872"/>
          </a:xfrm>
          <a:prstGeom prst="rect">
            <a:avLst/>
          </a:prstGeom>
        </p:spPr>
      </p:pic>
      <p:pic>
        <p:nvPicPr>
          <p:cNvPr id="9" name="Imagen 8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7C8FB845-4BE6-84D9-C59E-5DE47E3CA6D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81" y="4642721"/>
            <a:ext cx="1638366" cy="2183872"/>
          </a:xfrm>
          <a:prstGeom prst="rect">
            <a:avLst/>
          </a:prstGeom>
        </p:spPr>
      </p:pic>
      <p:pic>
        <p:nvPicPr>
          <p:cNvPr id="12" name="Imagen 11" descr="Imagen que contiene oscuro, par, tabla, naranja&#10;&#10;Descripción generada automáticamente">
            <a:extLst>
              <a:ext uri="{FF2B5EF4-FFF2-40B4-BE49-F238E27FC236}">
                <a16:creationId xmlns:a16="http://schemas.microsoft.com/office/drawing/2014/main" id="{759F8EE6-6589-4C21-50CA-083203BD15C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781" y="4792721"/>
            <a:ext cx="1638366" cy="21838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178</Words>
  <Application>Microsoft Office PowerPoint</Application>
  <PresentationFormat>A4 (210 x 297 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Dax</vt:lpstr>
      <vt:lpstr>Dax-Regular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gmestre</dc:creator>
  <cp:lastModifiedBy>Gonzaga Mestre</cp:lastModifiedBy>
  <cp:revision>54</cp:revision>
  <dcterms:created xsi:type="dcterms:W3CDTF">2018-04-12T10:43:56Z</dcterms:created>
  <dcterms:modified xsi:type="dcterms:W3CDTF">2022-07-22T06:13:14Z</dcterms:modified>
</cp:coreProperties>
</file>